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280" r:id="rId2"/>
    <p:sldId id="282" r:id="rId3"/>
    <p:sldId id="289" r:id="rId4"/>
    <p:sldId id="293" r:id="rId5"/>
    <p:sldId id="281" r:id="rId6"/>
    <p:sldId id="290" r:id="rId7"/>
    <p:sldId id="291" r:id="rId8"/>
    <p:sldId id="292" r:id="rId9"/>
    <p:sldId id="279" r:id="rId10"/>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AAAF0A-22E3-4621-90B0-4EEFA43E908A}" v="18" dt="2026-09-08T20:54:55.3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43" autoAdjust="0"/>
    <p:restoredTop sz="94688" autoAdjust="0"/>
  </p:normalViewPr>
  <p:slideViewPr>
    <p:cSldViewPr snapToGrid="0" snapToObjects="1">
      <p:cViewPr varScale="1">
        <p:scale>
          <a:sx n="150" d="100"/>
          <a:sy n="150" d="100"/>
        </p:scale>
        <p:origin x="4680"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21" d="100"/>
          <a:sy n="121" d="100"/>
        </p:scale>
        <p:origin x="766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Janet" userId="eb721706-d5cf-4488-80ac-c4d74245aca2" providerId="ADAL" clId="{15123343-53F6-406D-B467-4C10AA24DDFA}"/>
    <pc:docChg chg="custSel addSld delSld modSld sldOrd modNotesMaster modHandout">
      <pc:chgData name="Martin. Janet" userId="eb721706-d5cf-4488-80ac-c4d74245aca2" providerId="ADAL" clId="{15123343-53F6-406D-B467-4C10AA24DDFA}" dt="2026-09-08T21:03:34.403" v="2520" actId="13926"/>
      <pc:docMkLst>
        <pc:docMk/>
      </pc:docMkLst>
      <pc:sldChg chg="modSp mod">
        <pc:chgData name="Martin. Janet" userId="eb721706-d5cf-4488-80ac-c4d74245aca2" providerId="ADAL" clId="{15123343-53F6-406D-B467-4C10AA24DDFA}" dt="2026-09-03T14:57:47.110" v="599" actId="20577"/>
        <pc:sldMkLst>
          <pc:docMk/>
          <pc:sldMk cId="0" sldId="279"/>
        </pc:sldMkLst>
        <pc:spChg chg="mod">
          <ac:chgData name="Martin. Janet" userId="eb721706-d5cf-4488-80ac-c4d74245aca2" providerId="ADAL" clId="{15123343-53F6-406D-B467-4C10AA24DDFA}" dt="2026-09-03T14:57:47.110" v="599" actId="20577"/>
          <ac:spMkLst>
            <pc:docMk/>
            <pc:sldMk cId="0" sldId="279"/>
            <ac:spMk id="2" creationId="{00000000-0000-0000-0000-000000000000}"/>
          </ac:spMkLst>
        </pc:spChg>
      </pc:sldChg>
      <pc:sldChg chg="addSp delSp modSp mod">
        <pc:chgData name="Martin. Janet" userId="eb721706-d5cf-4488-80ac-c4d74245aca2" providerId="ADAL" clId="{15123343-53F6-406D-B467-4C10AA24DDFA}" dt="2026-09-03T14:20:32.248" v="5" actId="1076"/>
        <pc:sldMkLst>
          <pc:docMk/>
          <pc:sldMk cId="3160072831" sldId="280"/>
        </pc:sldMkLst>
        <pc:picChg chg="add mod">
          <ac:chgData name="Martin. Janet" userId="eb721706-d5cf-4488-80ac-c4d74245aca2" providerId="ADAL" clId="{15123343-53F6-406D-B467-4C10AA24DDFA}" dt="2026-09-03T14:20:32.248" v="5" actId="1076"/>
          <ac:picMkLst>
            <pc:docMk/>
            <pc:sldMk cId="3160072831" sldId="280"/>
            <ac:picMk id="7" creationId="{8868D726-1892-43C9-138B-9D4272D8D1F3}"/>
          </ac:picMkLst>
        </pc:picChg>
      </pc:sldChg>
      <pc:sldChg chg="modSp mod">
        <pc:chgData name="Martin. Janet" userId="eb721706-d5cf-4488-80ac-c4d74245aca2" providerId="ADAL" clId="{15123343-53F6-406D-B467-4C10AA24DDFA}" dt="2026-09-03T14:36:50.285" v="548"/>
        <pc:sldMkLst>
          <pc:docMk/>
          <pc:sldMk cId="3692242352" sldId="281"/>
        </pc:sldMkLst>
        <pc:spChg chg="mod">
          <ac:chgData name="Martin. Janet" userId="eb721706-d5cf-4488-80ac-c4d74245aca2" providerId="ADAL" clId="{15123343-53F6-406D-B467-4C10AA24DDFA}" dt="2026-09-03T14:31:17.082" v="533" actId="20577"/>
          <ac:spMkLst>
            <pc:docMk/>
            <pc:sldMk cId="3692242352" sldId="281"/>
            <ac:spMk id="2" creationId="{F7FCEE10-32B8-9B7D-959F-EE339BD0DFCF}"/>
          </ac:spMkLst>
        </pc:spChg>
        <pc:spChg chg="mod">
          <ac:chgData name="Martin. Janet" userId="eb721706-d5cf-4488-80ac-c4d74245aca2" providerId="ADAL" clId="{15123343-53F6-406D-B467-4C10AA24DDFA}" dt="2026-09-03T14:36:50.285" v="548"/>
          <ac:spMkLst>
            <pc:docMk/>
            <pc:sldMk cId="3692242352" sldId="281"/>
            <ac:spMk id="3" creationId="{017865D3-6DD1-0EBF-B29E-F46B6FAC553E}"/>
          </ac:spMkLst>
        </pc:spChg>
        <pc:picChg chg="mod">
          <ac:chgData name="Martin. Janet" userId="eb721706-d5cf-4488-80ac-c4d74245aca2" providerId="ADAL" clId="{15123343-53F6-406D-B467-4C10AA24DDFA}" dt="2026-09-03T14:31:23.508" v="534" actId="1076"/>
          <ac:picMkLst>
            <pc:docMk/>
            <pc:sldMk cId="3692242352" sldId="281"/>
            <ac:picMk id="1026" creationId="{3E08B07F-A6DD-B254-E5CF-EC49A0E689B1}"/>
          </ac:picMkLst>
        </pc:picChg>
      </pc:sldChg>
      <pc:sldChg chg="modSp mod ord">
        <pc:chgData name="Martin. Janet" userId="eb721706-d5cf-4488-80ac-c4d74245aca2" providerId="ADAL" clId="{15123343-53F6-406D-B467-4C10AA24DDFA}" dt="2026-09-03T14:30:56.079" v="515" actId="1076"/>
        <pc:sldMkLst>
          <pc:docMk/>
          <pc:sldMk cId="0" sldId="282"/>
        </pc:sldMkLst>
        <pc:spChg chg="mod">
          <ac:chgData name="Martin. Janet" userId="eb721706-d5cf-4488-80ac-c4d74245aca2" providerId="ADAL" clId="{15123343-53F6-406D-B467-4C10AA24DDFA}" dt="2026-09-03T14:29:56.907" v="423" actId="20577"/>
          <ac:spMkLst>
            <pc:docMk/>
            <pc:sldMk cId="0" sldId="282"/>
            <ac:spMk id="2" creationId="{00000000-0000-0000-0000-000000000000}"/>
          </ac:spMkLst>
        </pc:spChg>
        <pc:spChg chg="mod">
          <ac:chgData name="Martin. Janet" userId="eb721706-d5cf-4488-80ac-c4d74245aca2" providerId="ADAL" clId="{15123343-53F6-406D-B467-4C10AA24DDFA}" dt="2026-09-03T14:30:56.079" v="515" actId="1076"/>
          <ac:spMkLst>
            <pc:docMk/>
            <pc:sldMk cId="0" sldId="282"/>
            <ac:spMk id="3" creationId="{00000000-0000-0000-0000-000000000000}"/>
          </ac:spMkLst>
        </pc:spChg>
      </pc:sldChg>
      <pc:sldChg chg="modSp mod ord modNotesTx">
        <pc:chgData name="Martin. Janet" userId="eb721706-d5cf-4488-80ac-c4d74245aca2" providerId="ADAL" clId="{15123343-53F6-406D-B467-4C10AA24DDFA}" dt="2026-09-08T21:01:35" v="2517" actId="20577"/>
        <pc:sldMkLst>
          <pc:docMk/>
          <pc:sldMk cId="4151424672" sldId="289"/>
        </pc:sldMkLst>
        <pc:spChg chg="mod">
          <ac:chgData name="Martin. Janet" userId="eb721706-d5cf-4488-80ac-c4d74245aca2" providerId="ADAL" clId="{15123343-53F6-406D-B467-4C10AA24DDFA}" dt="2026-09-04T14:14:55.829" v="664" actId="20577"/>
          <ac:spMkLst>
            <pc:docMk/>
            <pc:sldMk cId="4151424672" sldId="289"/>
            <ac:spMk id="2" creationId="{1B1527AE-8627-66EE-7F9E-7EC0929C2EDA}"/>
          </ac:spMkLst>
        </pc:spChg>
        <pc:spChg chg="mod">
          <ac:chgData name="Martin. Janet" userId="eb721706-d5cf-4488-80ac-c4d74245aca2" providerId="ADAL" clId="{15123343-53F6-406D-B467-4C10AA24DDFA}" dt="2026-09-04T14:24:27.858" v="928" actId="20577"/>
          <ac:spMkLst>
            <pc:docMk/>
            <pc:sldMk cId="4151424672" sldId="289"/>
            <ac:spMk id="3" creationId="{BD21746B-D7B0-2CDC-B0E4-A9F7451BC1E4}"/>
          </ac:spMkLst>
        </pc:spChg>
        <pc:picChg chg="mod">
          <ac:chgData name="Martin. Janet" userId="eb721706-d5cf-4488-80ac-c4d74245aca2" providerId="ADAL" clId="{15123343-53F6-406D-B467-4C10AA24DDFA}" dt="2026-09-03T14:39:06.543" v="558" actId="1076"/>
          <ac:picMkLst>
            <pc:docMk/>
            <pc:sldMk cId="4151424672" sldId="289"/>
            <ac:picMk id="1026" creationId="{A43C9950-C7E1-12C9-8B84-796138B49D24}"/>
          </ac:picMkLst>
        </pc:picChg>
      </pc:sldChg>
      <pc:sldChg chg="modSp add mod">
        <pc:chgData name="Martin. Janet" userId="eb721706-d5cf-4488-80ac-c4d74245aca2" providerId="ADAL" clId="{15123343-53F6-406D-B467-4C10AA24DDFA}" dt="2026-09-08T21:03:14.344" v="2518" actId="13926"/>
        <pc:sldMkLst>
          <pc:docMk/>
          <pc:sldMk cId="2996908450" sldId="290"/>
        </pc:sldMkLst>
        <pc:spChg chg="mod">
          <ac:chgData name="Martin. Janet" userId="eb721706-d5cf-4488-80ac-c4d74245aca2" providerId="ADAL" clId="{15123343-53F6-406D-B467-4C10AA24DDFA}" dt="2026-09-08T21:03:14.344" v="2518" actId="13926"/>
          <ac:spMkLst>
            <pc:docMk/>
            <pc:sldMk cId="2996908450" sldId="290"/>
            <ac:spMk id="3" creationId="{70554154-787C-153B-7A1C-1B5641A071D7}"/>
          </ac:spMkLst>
        </pc:spChg>
      </pc:sldChg>
      <pc:sldChg chg="modSp add mod modNotesTx">
        <pc:chgData name="Martin. Janet" userId="eb721706-d5cf-4488-80ac-c4d74245aca2" providerId="ADAL" clId="{15123343-53F6-406D-B467-4C10AA24DDFA}" dt="2026-09-08T21:03:25.128" v="2519" actId="13926"/>
        <pc:sldMkLst>
          <pc:docMk/>
          <pc:sldMk cId="3548063714" sldId="291"/>
        </pc:sldMkLst>
        <pc:spChg chg="mod">
          <ac:chgData name="Martin. Janet" userId="eb721706-d5cf-4488-80ac-c4d74245aca2" providerId="ADAL" clId="{15123343-53F6-406D-B467-4C10AA24DDFA}" dt="2026-09-08T21:03:25.128" v="2519" actId="13926"/>
          <ac:spMkLst>
            <pc:docMk/>
            <pc:sldMk cId="3548063714" sldId="291"/>
            <ac:spMk id="3" creationId="{7B5A4AD6-8425-6FAE-5BA1-380D8B50B058}"/>
          </ac:spMkLst>
        </pc:spChg>
      </pc:sldChg>
      <pc:sldChg chg="modSp add mod modNotesTx">
        <pc:chgData name="Martin. Janet" userId="eb721706-d5cf-4488-80ac-c4d74245aca2" providerId="ADAL" clId="{15123343-53F6-406D-B467-4C10AA24DDFA}" dt="2026-09-08T21:03:34.403" v="2520" actId="13926"/>
        <pc:sldMkLst>
          <pc:docMk/>
          <pc:sldMk cId="194887102" sldId="292"/>
        </pc:sldMkLst>
        <pc:spChg chg="mod">
          <ac:chgData name="Martin. Janet" userId="eb721706-d5cf-4488-80ac-c4d74245aca2" providerId="ADAL" clId="{15123343-53F6-406D-B467-4C10AA24DDFA}" dt="2026-09-08T21:03:34.403" v="2520" actId="13926"/>
          <ac:spMkLst>
            <pc:docMk/>
            <pc:sldMk cId="194887102" sldId="292"/>
            <ac:spMk id="3" creationId="{FA4549EF-8250-4145-0AA5-E58EE28E52BC}"/>
          </ac:spMkLst>
        </pc:spChg>
        <pc:picChg chg="mod">
          <ac:chgData name="Martin. Janet" userId="eb721706-d5cf-4488-80ac-c4d74245aca2" providerId="ADAL" clId="{15123343-53F6-406D-B467-4C10AA24DDFA}" dt="2026-09-03T15:08:18.751" v="617" actId="1076"/>
          <ac:picMkLst>
            <pc:docMk/>
            <pc:sldMk cId="194887102" sldId="292"/>
            <ac:picMk id="1026" creationId="{B9669765-CF40-D19D-8CA1-E4A88E1A960F}"/>
          </ac:picMkLst>
        </pc:picChg>
      </pc:sldChg>
      <pc:sldChg chg="add ord">
        <pc:chgData name="Martin. Janet" userId="eb721706-d5cf-4488-80ac-c4d74245aca2" providerId="ADAL" clId="{15123343-53F6-406D-B467-4C10AA24DDFA}" dt="2026-09-04T14:14:26.363" v="620"/>
        <pc:sldMkLst>
          <pc:docMk/>
          <pc:sldMk cId="3155376873" sldId="29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0890FB-1C2F-0CCF-62D3-33AD6151BE79}"/>
              </a:ext>
            </a:extLst>
          </p:cNvPr>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a:extLst>
              <a:ext uri="{FF2B5EF4-FFF2-40B4-BE49-F238E27FC236}">
                <a16:creationId xmlns:a16="http://schemas.microsoft.com/office/drawing/2014/main" id="{CFA40C7C-615E-2EFF-DE0A-91256A68B4F3}"/>
              </a:ext>
            </a:extLst>
          </p:cNvPr>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0259B502-91EC-4152-9C72-D12C76294BF4}" type="datetimeFigureOut">
              <a:rPr lang="en-US" smtClean="0"/>
              <a:t>9/8/2026</a:t>
            </a:fld>
            <a:endParaRPr lang="en-US"/>
          </a:p>
        </p:txBody>
      </p:sp>
      <p:sp>
        <p:nvSpPr>
          <p:cNvPr id="4" name="Footer Placeholder 3">
            <a:extLst>
              <a:ext uri="{FF2B5EF4-FFF2-40B4-BE49-F238E27FC236}">
                <a16:creationId xmlns:a16="http://schemas.microsoft.com/office/drawing/2014/main" id="{B6B686EC-3FC2-384F-A259-015897FCCD7C}"/>
              </a:ext>
            </a:extLst>
          </p:cNvPr>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1A508D9-2EBD-EE67-C94A-F559825A94C0}"/>
              </a:ext>
            </a:extLst>
          </p:cNvPr>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427BC199-FBD3-4388-AB8D-9330AE80274E}" type="slidenum">
              <a:rPr lang="en-US" smtClean="0"/>
              <a:t>‹#›</a:t>
            </a:fld>
            <a:endParaRPr lang="en-US"/>
          </a:p>
        </p:txBody>
      </p:sp>
    </p:spTree>
    <p:extLst>
      <p:ext uri="{BB962C8B-B14F-4D97-AF65-F5344CB8AC3E}">
        <p14:creationId xmlns:p14="http://schemas.microsoft.com/office/powerpoint/2010/main" val="8026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F5E119A3-8445-49F6-9827-13BA4E639467}" type="datetimeFigureOut">
              <a:rPr lang="en-US" smtClean="0"/>
              <a:t>9/8/2026</a:t>
            </a:fld>
            <a:endParaRPr lang="en-US"/>
          </a:p>
        </p:txBody>
      </p:sp>
      <p:sp>
        <p:nvSpPr>
          <p:cNvPr id="4" name="Slide Image Placeholder 3"/>
          <p:cNvSpPr>
            <a:spLocks noGrp="1" noRot="1" noChangeAspect="1"/>
          </p:cNvSpPr>
          <p:nvPr>
            <p:ph type="sldImg" idx="2"/>
          </p:nvPr>
        </p:nvSpPr>
        <p:spPr>
          <a:xfrm>
            <a:off x="1350963" y="1162050"/>
            <a:ext cx="4179887"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47C15C7B-0B35-4F77-BE80-5F1143B42411}" type="slidenum">
              <a:rPr lang="en-US" smtClean="0"/>
              <a:t>‹#›</a:t>
            </a:fld>
            <a:endParaRPr lang="en-US"/>
          </a:p>
        </p:txBody>
      </p:sp>
    </p:spTree>
    <p:extLst>
      <p:ext uri="{BB962C8B-B14F-4D97-AF65-F5344CB8AC3E}">
        <p14:creationId xmlns:p14="http://schemas.microsoft.com/office/powerpoint/2010/main" val="3269372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C15C7B-0B35-4F77-BE80-5F1143B42411}" type="slidenum">
              <a:rPr lang="en-US" smtClean="0"/>
              <a:t>1</a:t>
            </a:fld>
            <a:endParaRPr lang="en-US"/>
          </a:p>
        </p:txBody>
      </p:sp>
    </p:spTree>
    <p:extLst>
      <p:ext uri="{BB962C8B-B14F-4D97-AF65-F5344CB8AC3E}">
        <p14:creationId xmlns:p14="http://schemas.microsoft.com/office/powerpoint/2010/main" val="3363200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C15C7B-0B35-4F77-BE80-5F1143B42411}" type="slidenum">
              <a:rPr lang="en-US" smtClean="0"/>
              <a:t>2</a:t>
            </a:fld>
            <a:endParaRPr lang="en-US"/>
          </a:p>
        </p:txBody>
      </p:sp>
    </p:spTree>
    <p:extLst>
      <p:ext uri="{BB962C8B-B14F-4D97-AF65-F5344CB8AC3E}">
        <p14:creationId xmlns:p14="http://schemas.microsoft.com/office/powerpoint/2010/main" val="2524854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temperature control requirements for PHFs (food kept at 41F or below, </a:t>
            </a:r>
          </a:p>
          <a:p>
            <a:r>
              <a:rPr lang="en-US" dirty="0"/>
              <a:t>Thermometers (measure food temperature to ensure food in not entering the danger zone 42-F-134F,</a:t>
            </a:r>
          </a:p>
          <a:p>
            <a:r>
              <a:rPr lang="en-US" dirty="0"/>
              <a:t>Storage space Big enough to </a:t>
            </a:r>
            <a:r>
              <a:rPr lang="en-US" dirty="0" err="1"/>
              <a:t>accomendate</a:t>
            </a:r>
            <a:r>
              <a:rPr lang="en-US" dirty="0"/>
              <a:t> all the Tier 2 food to be accepted (food stored so there is no cross contamination, Raw food separate with ready to eat food, raw food stored based on final cooking temperatures, must be off the floor. </a:t>
            </a:r>
          </a:p>
          <a:p>
            <a:r>
              <a:rPr lang="en-US" dirty="0"/>
              <a:t>Food handling areas must be smooth, easily cleanable, prep tables must be a surface that can be easily cleanable (stainless steel). </a:t>
            </a:r>
          </a:p>
          <a:p>
            <a:r>
              <a:rPr lang="en-US" dirty="0"/>
              <a:t>Transportation: Must be within 30 minutes from facility donating food. Vehicles should be clean to prevent food contamination</a:t>
            </a:r>
          </a:p>
          <a:p>
            <a:r>
              <a:rPr lang="en-US" dirty="0"/>
              <a:t>Food safety training- talk about manager’s food safety certificate and food handler cards.. When is food not safe for consumption (out of temperature, moldy/damaged food, cross contamination, vermin issues, employee hygiene, handwashing, food recalls, </a:t>
            </a:r>
            <a:r>
              <a:rPr lang="en-US" dirty="0" err="1"/>
              <a:t>etc</a:t>
            </a:r>
            <a:r>
              <a:rPr lang="en-US" dirty="0"/>
              <a:t>) </a:t>
            </a:r>
          </a:p>
          <a:p>
            <a:r>
              <a:rPr lang="en-US" dirty="0"/>
              <a:t>Recommend use of logs to monitor refrigerator temperatures and have procedures on what to do if refrigeration goes down </a:t>
            </a:r>
          </a:p>
        </p:txBody>
      </p:sp>
      <p:sp>
        <p:nvSpPr>
          <p:cNvPr id="4" name="Slide Number Placeholder 3"/>
          <p:cNvSpPr>
            <a:spLocks noGrp="1"/>
          </p:cNvSpPr>
          <p:nvPr>
            <p:ph type="sldNum" sz="quarter" idx="5"/>
          </p:nvPr>
        </p:nvSpPr>
        <p:spPr/>
        <p:txBody>
          <a:bodyPr/>
          <a:lstStyle/>
          <a:p>
            <a:fld id="{47C15C7B-0B35-4F77-BE80-5F1143B42411}" type="slidenum">
              <a:rPr lang="en-US" smtClean="0"/>
              <a:t>3</a:t>
            </a:fld>
            <a:endParaRPr lang="en-US"/>
          </a:p>
        </p:txBody>
      </p:sp>
    </p:spTree>
    <p:extLst>
      <p:ext uri="{BB962C8B-B14F-4D97-AF65-F5344CB8AC3E}">
        <p14:creationId xmlns:p14="http://schemas.microsoft.com/office/powerpoint/2010/main" val="4259728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C15C7B-0B35-4F77-BE80-5F1143B42411}" type="slidenum">
              <a:rPr lang="en-US" smtClean="0"/>
              <a:t>4</a:t>
            </a:fld>
            <a:endParaRPr lang="en-US"/>
          </a:p>
        </p:txBody>
      </p:sp>
    </p:spTree>
    <p:extLst>
      <p:ext uri="{BB962C8B-B14F-4D97-AF65-F5344CB8AC3E}">
        <p14:creationId xmlns:p14="http://schemas.microsoft.com/office/powerpoint/2010/main" val="1765927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C15C7B-0B35-4F77-BE80-5F1143B42411}" type="slidenum">
              <a:rPr lang="en-US" smtClean="0"/>
              <a:t>5</a:t>
            </a:fld>
            <a:endParaRPr lang="en-US"/>
          </a:p>
        </p:txBody>
      </p:sp>
    </p:spTree>
    <p:extLst>
      <p:ext uri="{BB962C8B-B14F-4D97-AF65-F5344CB8AC3E}">
        <p14:creationId xmlns:p14="http://schemas.microsoft.com/office/powerpoint/2010/main" val="3129753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C15C7B-0B35-4F77-BE80-5F1143B42411}" type="slidenum">
              <a:rPr lang="en-US" smtClean="0"/>
              <a:t>6</a:t>
            </a:fld>
            <a:endParaRPr lang="en-US"/>
          </a:p>
        </p:txBody>
      </p:sp>
    </p:spTree>
    <p:extLst>
      <p:ext uri="{BB962C8B-B14F-4D97-AF65-F5344CB8AC3E}">
        <p14:creationId xmlns:p14="http://schemas.microsoft.com/office/powerpoint/2010/main" val="497749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not cook food from a raw state. Doesn’t need plan review. Must have a </a:t>
            </a:r>
            <a:r>
              <a:rPr lang="en-US" dirty="0" err="1"/>
              <a:t>handsink</a:t>
            </a:r>
            <a:r>
              <a:rPr lang="en-US" dirty="0"/>
              <a:t> and either a </a:t>
            </a:r>
            <a:r>
              <a:rPr lang="en-US" dirty="0" err="1"/>
              <a:t>warewash</a:t>
            </a:r>
            <a:r>
              <a:rPr lang="en-US" dirty="0"/>
              <a:t> sink or can use the 3 bucket system. </a:t>
            </a:r>
          </a:p>
        </p:txBody>
      </p:sp>
      <p:sp>
        <p:nvSpPr>
          <p:cNvPr id="4" name="Slide Number Placeholder 3"/>
          <p:cNvSpPr>
            <a:spLocks noGrp="1"/>
          </p:cNvSpPr>
          <p:nvPr>
            <p:ph type="sldNum" sz="quarter" idx="5"/>
          </p:nvPr>
        </p:nvSpPr>
        <p:spPr/>
        <p:txBody>
          <a:bodyPr/>
          <a:lstStyle/>
          <a:p>
            <a:fld id="{47C15C7B-0B35-4F77-BE80-5F1143B42411}" type="slidenum">
              <a:rPr lang="en-US" smtClean="0"/>
              <a:t>7</a:t>
            </a:fld>
            <a:endParaRPr lang="en-US"/>
          </a:p>
        </p:txBody>
      </p:sp>
    </p:spTree>
    <p:extLst>
      <p:ext uri="{BB962C8B-B14F-4D97-AF65-F5344CB8AC3E}">
        <p14:creationId xmlns:p14="http://schemas.microsoft.com/office/powerpoint/2010/main" val="671464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manufacturer’s sealed pre-packaged food. </a:t>
            </a:r>
          </a:p>
        </p:txBody>
      </p:sp>
      <p:sp>
        <p:nvSpPr>
          <p:cNvPr id="4" name="Slide Number Placeholder 3"/>
          <p:cNvSpPr>
            <a:spLocks noGrp="1"/>
          </p:cNvSpPr>
          <p:nvPr>
            <p:ph type="sldNum" sz="quarter" idx="5"/>
          </p:nvPr>
        </p:nvSpPr>
        <p:spPr/>
        <p:txBody>
          <a:bodyPr/>
          <a:lstStyle/>
          <a:p>
            <a:fld id="{47C15C7B-0B35-4F77-BE80-5F1143B42411}" type="slidenum">
              <a:rPr lang="en-US" smtClean="0"/>
              <a:t>8</a:t>
            </a:fld>
            <a:endParaRPr lang="en-US"/>
          </a:p>
        </p:txBody>
      </p:sp>
    </p:spTree>
    <p:extLst>
      <p:ext uri="{BB962C8B-B14F-4D97-AF65-F5344CB8AC3E}">
        <p14:creationId xmlns:p14="http://schemas.microsoft.com/office/powerpoint/2010/main" val="2182680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C15C7B-0B35-4F77-BE80-5F1143B42411}" type="slidenum">
              <a:rPr lang="en-US" smtClean="0"/>
              <a:t>9</a:t>
            </a:fld>
            <a:endParaRPr lang="en-US"/>
          </a:p>
        </p:txBody>
      </p:sp>
    </p:spTree>
    <p:extLst>
      <p:ext uri="{BB962C8B-B14F-4D97-AF65-F5344CB8AC3E}">
        <p14:creationId xmlns:p14="http://schemas.microsoft.com/office/powerpoint/2010/main" val="1749773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2F55A7A-3ED2-4F69-BF6B-C9F3C6F0B87E}"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3165C37-9C6C-448D-B3BE-F62CCDB32C9C}"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254E9-ABAD-491D-9646-D70DCFBFAC8F}"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CE375C-357D-4ACB-9D05-A7C1834AEBFF}" type="datetime1">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6038ED-E998-4E48-B131-78C5A754A74E}" type="datetime1">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68D270-6F24-4E3E-876F-CBD824369F73}" type="datetime1">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AFCB62-7F1F-4FBE-82C9-6A5E26372F0E}" type="datetime1">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671663-6C19-4C82-8F2F-FCBCECDEAAD5}" type="datetime1">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B4BB72-C2BE-4201-A21D-A4A94D13BE1A}" type="datetime1">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EC1142-F27C-4CB9-9714-37AEC4EB09FF}"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E44B37-F851-437F-93D3-6C863ED777A4}"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53BE2-4A0E-4917-B134-A6AAEDB70E5C}" type="datetime1">
              <a:rPr lang="en-US" smtClean="0"/>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
        <p:nvSpPr>
          <p:cNvPr id="11" name="object 7">
            <a:extLst>
              <a:ext uri="{FF2B5EF4-FFF2-40B4-BE49-F238E27FC236}">
                <a16:creationId xmlns:a16="http://schemas.microsoft.com/office/drawing/2014/main" id="{8A811865-D0BD-703E-2FD0-A447006BD8D3}"/>
              </a:ext>
              <a:ext uri="{C183D7F6-B498-43B3-948B-1728B52AA6E4}">
                <adec:decorative xmlns:adec="http://schemas.microsoft.com/office/drawing/2017/decorative" val="1"/>
              </a:ext>
            </a:extLst>
          </p:cNvPr>
          <p:cNvSpPr txBox="1"/>
          <p:nvPr userDrawn="1"/>
        </p:nvSpPr>
        <p:spPr>
          <a:xfrm>
            <a:off x="249744" y="999646"/>
            <a:ext cx="3688653" cy="444352"/>
          </a:xfrm>
          <a:prstGeom prst="rect">
            <a:avLst/>
          </a:prstGeom>
        </p:spPr>
        <p:txBody>
          <a:bodyPr vert="horz" wrap="square" lIns="0" tIns="1333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dirty="0">
                <a:solidFill>
                  <a:srgbClr val="FFFFFF"/>
                </a:solidFill>
                <a:latin typeface="Century Gothic"/>
                <a:cs typeface="Century Gothic"/>
              </a:rPr>
              <a:t>Environmental</a:t>
            </a:r>
            <a:r>
              <a:rPr sz="1400" spc="409" dirty="0">
                <a:solidFill>
                  <a:srgbClr val="FFFFFF"/>
                </a:solidFill>
                <a:latin typeface="Century Gothic"/>
                <a:cs typeface="Century Gothic"/>
              </a:rPr>
              <a:t> </a:t>
            </a:r>
            <a:r>
              <a:rPr sz="1400" dirty="0">
                <a:solidFill>
                  <a:srgbClr val="FFFFFF"/>
                </a:solidFill>
                <a:latin typeface="Century Gothic"/>
                <a:cs typeface="Century Gothic"/>
              </a:rPr>
              <a:t>Management</a:t>
            </a:r>
            <a:r>
              <a:rPr sz="1400" spc="465" dirty="0">
                <a:solidFill>
                  <a:srgbClr val="FFFFFF"/>
                </a:solidFill>
                <a:latin typeface="Century Gothic"/>
                <a:cs typeface="Century Gothic"/>
              </a:rPr>
              <a:t> </a:t>
            </a:r>
            <a:r>
              <a:rPr sz="1400" spc="-10" dirty="0">
                <a:solidFill>
                  <a:srgbClr val="FFFFFF"/>
                </a:solidFill>
                <a:latin typeface="Century Gothic"/>
                <a:cs typeface="Century Gothic"/>
              </a:rPr>
              <a:t>Department</a:t>
            </a:r>
            <a:endParaRPr sz="1400" dirty="0">
              <a:latin typeface="Century Gothic"/>
              <a:cs typeface="Century Gothic"/>
            </a:endParaRPr>
          </a:p>
        </p:txBody>
      </p:sp>
      <p:sp>
        <p:nvSpPr>
          <p:cNvPr id="14" name="object 5">
            <a:extLst>
              <a:ext uri="{FF2B5EF4-FFF2-40B4-BE49-F238E27FC236}">
                <a16:creationId xmlns:a16="http://schemas.microsoft.com/office/drawing/2014/main" id="{F08216AB-28BE-81E5-D640-71EAD76B0358}"/>
              </a:ext>
              <a:ext uri="{C183D7F6-B498-43B3-948B-1728B52AA6E4}">
                <adec:decorative xmlns:adec="http://schemas.microsoft.com/office/drawing/2017/decorative" val="1"/>
              </a:ext>
            </a:extLst>
          </p:cNvPr>
          <p:cNvSpPr/>
          <p:nvPr userDrawn="1"/>
        </p:nvSpPr>
        <p:spPr>
          <a:xfrm>
            <a:off x="0" y="6828"/>
            <a:ext cx="9149386" cy="1001394"/>
          </a:xfrm>
          <a:custGeom>
            <a:avLst/>
            <a:gdLst/>
            <a:ahLst/>
            <a:cxnLst/>
            <a:rect l="l" t="t" r="r" b="b"/>
            <a:pathLst>
              <a:path w="9131935" h="1001394">
                <a:moveTo>
                  <a:pt x="0" y="0"/>
                </a:moveTo>
                <a:lnTo>
                  <a:pt x="9131808" y="0"/>
                </a:lnTo>
                <a:lnTo>
                  <a:pt x="9131808" y="1001268"/>
                </a:lnTo>
                <a:lnTo>
                  <a:pt x="0" y="1001268"/>
                </a:lnTo>
                <a:lnTo>
                  <a:pt x="0" y="0"/>
                </a:lnTo>
                <a:close/>
              </a:path>
            </a:pathLst>
          </a:custGeom>
          <a:solidFill>
            <a:srgbClr val="0070C0"/>
          </a:solidFill>
          <a:ln w="9144">
            <a:solidFill>
              <a:srgbClr val="000000"/>
            </a:solidFill>
          </a:ln>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a:p>
        </p:txBody>
      </p:sp>
      <p:pic>
        <p:nvPicPr>
          <p:cNvPr id="15" name="Picture 2">
            <a:extLst>
              <a:ext uri="{FF2B5EF4-FFF2-40B4-BE49-F238E27FC236}">
                <a16:creationId xmlns:a16="http://schemas.microsoft.com/office/drawing/2014/main" id="{2704DA29-C601-8133-8A3C-C5ADA3449DC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3966" y="138025"/>
            <a:ext cx="2857500" cy="600075"/>
          </a:xfrm>
          <a:prstGeom prst="rect">
            <a:avLst/>
          </a:prstGeom>
          <a:noFill/>
          <a:extLst>
            <a:ext uri="{909E8E84-426E-40DD-AFC4-6F175D3DCCD1}">
              <a14:hiddenFill xmlns:a14="http://schemas.microsoft.com/office/drawing/2010/main">
                <a:solidFill>
                  <a:srgbClr val="FFFFFF"/>
                </a:solidFill>
              </a14:hiddenFill>
            </a:ext>
          </a:extLst>
        </p:spPr>
      </p:pic>
      <p:sp>
        <p:nvSpPr>
          <p:cNvPr id="16" name="object 7">
            <a:extLst>
              <a:ext uri="{FF2B5EF4-FFF2-40B4-BE49-F238E27FC236}">
                <a16:creationId xmlns:a16="http://schemas.microsoft.com/office/drawing/2014/main" id="{6087DE78-B282-D892-3D40-EFA10D883D4F}"/>
              </a:ext>
              <a:ext uri="{C183D7F6-B498-43B3-948B-1728B52AA6E4}">
                <adec:decorative xmlns:adec="http://schemas.microsoft.com/office/drawing/2017/decorative" val="1"/>
              </a:ext>
            </a:extLst>
          </p:cNvPr>
          <p:cNvSpPr txBox="1"/>
          <p:nvPr userDrawn="1"/>
        </p:nvSpPr>
        <p:spPr>
          <a:xfrm>
            <a:off x="124872" y="731836"/>
            <a:ext cx="3774440" cy="239395"/>
          </a:xfrm>
          <a:prstGeom prst="rect">
            <a:avLst/>
          </a:prstGeom>
        </p:spPr>
        <p:txBody>
          <a:bodyPr vert="horz" wrap="square" lIns="0" tIns="1333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1400" dirty="0">
                <a:solidFill>
                  <a:srgbClr val="FFFFFF"/>
                </a:solidFill>
                <a:latin typeface="Century Gothic"/>
                <a:cs typeface="Century Gothic"/>
              </a:rPr>
              <a:t>Environmental</a:t>
            </a:r>
            <a:r>
              <a:rPr sz="1400" spc="409" dirty="0">
                <a:solidFill>
                  <a:srgbClr val="FFFFFF"/>
                </a:solidFill>
                <a:latin typeface="Century Gothic"/>
                <a:cs typeface="Century Gothic"/>
              </a:rPr>
              <a:t> </a:t>
            </a:r>
            <a:r>
              <a:rPr sz="1400" dirty="0">
                <a:solidFill>
                  <a:srgbClr val="FFFFFF"/>
                </a:solidFill>
                <a:latin typeface="Century Gothic"/>
                <a:cs typeface="Century Gothic"/>
              </a:rPr>
              <a:t>Management</a:t>
            </a:r>
            <a:r>
              <a:rPr sz="1400" spc="465" dirty="0">
                <a:solidFill>
                  <a:srgbClr val="FFFFFF"/>
                </a:solidFill>
                <a:latin typeface="Century Gothic"/>
                <a:cs typeface="Century Gothic"/>
              </a:rPr>
              <a:t> </a:t>
            </a:r>
            <a:r>
              <a:rPr sz="1400" spc="-10" dirty="0">
                <a:solidFill>
                  <a:srgbClr val="FFFFFF"/>
                </a:solidFill>
                <a:latin typeface="Century Gothic"/>
                <a:cs typeface="Century Gothic"/>
              </a:rPr>
              <a:t>Department</a:t>
            </a:r>
            <a:endParaRPr sz="1400" dirty="0">
              <a:latin typeface="Century Gothic"/>
              <a:cs typeface="Century Gothic"/>
            </a:endParaRP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1BBF-9499-F459-BABF-ABEC6856B3EE}"/>
              </a:ext>
            </a:extLst>
          </p:cNvPr>
          <p:cNvSpPr>
            <a:spLocks noGrp="1"/>
          </p:cNvSpPr>
          <p:nvPr>
            <p:ph type="title"/>
          </p:nvPr>
        </p:nvSpPr>
        <p:spPr>
          <a:xfrm>
            <a:off x="457200" y="1384602"/>
            <a:ext cx="8229600" cy="995431"/>
          </a:xfrm>
        </p:spPr>
        <p:txBody>
          <a:bodyPr>
            <a:normAutofit/>
          </a:bodyPr>
          <a:lstStyle/>
          <a:p>
            <a:r>
              <a:rPr lang="en-US" dirty="0"/>
              <a:t>SB 1383 Tier 2 Food Recovery</a:t>
            </a:r>
          </a:p>
        </p:txBody>
      </p:sp>
      <p:sp>
        <p:nvSpPr>
          <p:cNvPr id="3" name="Content Placeholder 2">
            <a:extLst>
              <a:ext uri="{FF2B5EF4-FFF2-40B4-BE49-F238E27FC236}">
                <a16:creationId xmlns:a16="http://schemas.microsoft.com/office/drawing/2014/main" id="{7B326867-46AE-93E1-EC2F-A4E516528704}"/>
              </a:ext>
            </a:extLst>
          </p:cNvPr>
          <p:cNvSpPr>
            <a:spLocks noGrp="1"/>
          </p:cNvSpPr>
          <p:nvPr>
            <p:ph idx="1"/>
          </p:nvPr>
        </p:nvSpPr>
        <p:spPr>
          <a:xfrm>
            <a:off x="457200" y="1882317"/>
            <a:ext cx="8441312" cy="5012986"/>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pPr marL="0" indent="0" algn="ctr">
              <a:buNone/>
            </a:pPr>
            <a:endParaRPr lang="en-US" dirty="0"/>
          </a:p>
          <a:p>
            <a:pPr marL="0" indent="0" algn="ctr">
              <a:buNone/>
            </a:pPr>
            <a:r>
              <a:rPr lang="en-US" dirty="0"/>
              <a:t>Presented by Sacramento County Environmental Management Department</a:t>
            </a:r>
          </a:p>
        </p:txBody>
      </p:sp>
      <p:pic>
        <p:nvPicPr>
          <p:cNvPr id="7" name="Picture 6">
            <a:extLst>
              <a:ext uri="{FF2B5EF4-FFF2-40B4-BE49-F238E27FC236}">
                <a16:creationId xmlns:a16="http://schemas.microsoft.com/office/drawing/2014/main" id="{8868D726-1892-43C9-138B-9D4272D8D1F3}"/>
              </a:ext>
            </a:extLst>
          </p:cNvPr>
          <p:cNvPicPr>
            <a:picLocks noChangeAspect="1"/>
          </p:cNvPicPr>
          <p:nvPr/>
        </p:nvPicPr>
        <p:blipFill>
          <a:blip r:embed="rId3"/>
          <a:stretch>
            <a:fillRect/>
          </a:stretch>
        </p:blipFill>
        <p:spPr>
          <a:xfrm>
            <a:off x="1387632" y="2134145"/>
            <a:ext cx="6119337" cy="3544388"/>
          </a:xfrm>
          <a:prstGeom prst="rect">
            <a:avLst/>
          </a:prstGeom>
        </p:spPr>
      </p:pic>
    </p:spTree>
    <p:extLst>
      <p:ext uri="{BB962C8B-B14F-4D97-AF65-F5344CB8AC3E}">
        <p14:creationId xmlns:p14="http://schemas.microsoft.com/office/powerpoint/2010/main" val="316007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en-US" sz="3100" dirty="0"/>
              <a:t>EMD’s Role in SB1383</a:t>
            </a:r>
          </a:p>
        </p:txBody>
      </p:sp>
      <p:pic>
        <p:nvPicPr>
          <p:cNvPr id="5" name="Picture 4">
            <a:extLst>
              <a:ext uri="{FF2B5EF4-FFF2-40B4-BE49-F238E27FC236}">
                <a16:creationId xmlns:a16="http://schemas.microsoft.com/office/drawing/2014/main" id="{1CC2B85F-F332-3A32-A2D6-CDAB3601DC54}"/>
              </a:ext>
            </a:extLst>
          </p:cNvPr>
          <p:cNvPicPr>
            <a:picLocks noChangeAspect="1"/>
          </p:cNvPicPr>
          <p:nvPr/>
        </p:nvPicPr>
        <p:blipFill>
          <a:blip r:embed="rId3"/>
          <a:srcRect t="8667" b="19192"/>
          <a:stretch>
            <a:fillRect/>
          </a:stretch>
        </p:blipFill>
        <p:spPr>
          <a:xfrm>
            <a:off x="20" y="992777"/>
            <a:ext cx="9143980" cy="271783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1"/>
          </p:nvPr>
        </p:nvSpPr>
        <p:spPr>
          <a:xfrm>
            <a:off x="2988402" y="3841750"/>
            <a:ext cx="6653349" cy="2839539"/>
          </a:xfrm>
        </p:spPr>
        <p:txBody>
          <a:bodyPr vert="horz" lIns="91440" tIns="45720" rIns="91440" bIns="45720" rtlCol="0" anchor="ctr">
            <a:normAutofit/>
          </a:bodyPr>
          <a:lstStyle/>
          <a:p>
            <a:pPr marL="0" indent="0">
              <a:buNone/>
            </a:pPr>
            <a:endParaRPr lang="en-US" sz="1600" dirty="0">
              <a:highlight>
                <a:srgbClr val="E8F1EE"/>
              </a:highlight>
              <a:ea typeface="Calibri"/>
              <a:cs typeface="Calibri"/>
            </a:endParaRPr>
          </a:p>
          <a:p>
            <a:r>
              <a:rPr lang="en-US" sz="2800" dirty="0"/>
              <a:t>Local Enforcement Agency</a:t>
            </a:r>
            <a:endParaRPr lang="en-US" sz="2800" dirty="0">
              <a:ea typeface="Calibri"/>
              <a:cs typeface="Calibri"/>
            </a:endParaRPr>
          </a:p>
          <a:p>
            <a:r>
              <a:rPr lang="en-US" sz="2800" dirty="0">
                <a:latin typeface="Calibri"/>
                <a:ea typeface="Calibri"/>
                <a:cs typeface="Calibri"/>
              </a:rPr>
              <a:t>Conduct inspections</a:t>
            </a:r>
          </a:p>
          <a:p>
            <a:r>
              <a:rPr lang="en-US" sz="2800" dirty="0">
                <a:latin typeface="Calibri"/>
                <a:ea typeface="Calibri"/>
                <a:cs typeface="Calibri"/>
              </a:rPr>
              <a:t>Provide education &amp; support</a:t>
            </a:r>
          </a:p>
          <a:p>
            <a:r>
              <a:rPr lang="en-US" sz="2800" dirty="0">
                <a:latin typeface="Calibri"/>
                <a:ea typeface="Calibri"/>
                <a:cs typeface="Calibri"/>
              </a:rPr>
              <a:t>Ensure compliance</a:t>
            </a:r>
          </a:p>
          <a:p>
            <a:endParaRPr lang="en-US" sz="1600" dirty="0">
              <a:highlight>
                <a:srgbClr val="FFFFFF"/>
              </a:highlight>
              <a:latin typeface="Roboto"/>
              <a:ea typeface="Roboto"/>
              <a:cs typeface="Roboto"/>
            </a:endParaRPr>
          </a:p>
          <a:p>
            <a:endParaRPr lang="en-US" sz="1600" dirty="0">
              <a:ea typeface="Calibri"/>
              <a:cs typeface="Calibri"/>
            </a:endParaRPr>
          </a:p>
          <a:p>
            <a:endParaRPr lang="en-US" sz="1600" dirty="0">
              <a:ea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0CACC-A52F-7CED-3BCD-5FC397C1EA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527AE-8627-66EE-7F9E-7EC0929C2EDA}"/>
              </a:ext>
            </a:extLst>
          </p:cNvPr>
          <p:cNvSpPr>
            <a:spLocks noGrp="1"/>
          </p:cNvSpPr>
          <p:nvPr>
            <p:ph type="title"/>
          </p:nvPr>
        </p:nvSpPr>
        <p:spPr>
          <a:xfrm>
            <a:off x="558800" y="885824"/>
            <a:ext cx="8229600" cy="1143000"/>
          </a:xfrm>
        </p:spPr>
        <p:txBody>
          <a:bodyPr>
            <a:normAutofit fontScale="90000"/>
          </a:bodyPr>
          <a:lstStyle/>
          <a:p>
            <a:r>
              <a:rPr lang="en-US" dirty="0"/>
              <a:t>What FROs need to receive Tier 2 food</a:t>
            </a:r>
            <a:endParaRPr lang="en-US" dirty="0">
              <a:ea typeface="Calibri"/>
              <a:cs typeface="Calibri"/>
            </a:endParaRPr>
          </a:p>
        </p:txBody>
      </p:sp>
      <p:sp>
        <p:nvSpPr>
          <p:cNvPr id="3" name="Content Placeholder 2">
            <a:extLst>
              <a:ext uri="{FF2B5EF4-FFF2-40B4-BE49-F238E27FC236}">
                <a16:creationId xmlns:a16="http://schemas.microsoft.com/office/drawing/2014/main" id="{BD21746B-D7B0-2CDC-B0E4-A9F7451BC1E4}"/>
              </a:ext>
            </a:extLst>
          </p:cNvPr>
          <p:cNvSpPr>
            <a:spLocks noGrp="1"/>
          </p:cNvSpPr>
          <p:nvPr>
            <p:ph idx="1"/>
          </p:nvPr>
        </p:nvSpPr>
        <p:spPr>
          <a:xfrm>
            <a:off x="586902" y="1710447"/>
            <a:ext cx="8229600" cy="4525963"/>
          </a:xfrm>
        </p:spPr>
        <p:txBody>
          <a:bodyPr vert="horz" lIns="91440" tIns="45720" rIns="91440" bIns="45720" rtlCol="0" anchor="t">
            <a:normAutofit fontScale="92500" lnSpcReduction="10000"/>
          </a:bodyPr>
          <a:lstStyle/>
          <a:p>
            <a:pPr marL="0" indent="0">
              <a:buNone/>
            </a:pPr>
            <a:endParaRPr lang="en-US" sz="1300" dirty="0">
              <a:solidFill>
                <a:srgbClr val="3B3A48"/>
              </a:solidFill>
              <a:highlight>
                <a:srgbClr val="E8F1EE"/>
              </a:highlight>
              <a:ea typeface="Calibri"/>
              <a:cs typeface="Calibri"/>
            </a:endParaRPr>
          </a:p>
          <a:p>
            <a:pPr lvl="2"/>
            <a:r>
              <a:rPr lang="en-US" sz="3600" dirty="0">
                <a:ea typeface="Calibri"/>
                <a:cs typeface="Calibri"/>
              </a:rPr>
              <a:t>Need infrastructure to safely receive Tier 2 food</a:t>
            </a:r>
            <a:endParaRPr lang="en-US" sz="3200" dirty="0">
              <a:ea typeface="Calibri"/>
              <a:cs typeface="Calibri"/>
            </a:endParaRPr>
          </a:p>
          <a:p>
            <a:pPr lvl="3"/>
            <a:r>
              <a:rPr lang="en-US" sz="3200" dirty="0">
                <a:ea typeface="Calibri"/>
                <a:cs typeface="Calibri"/>
              </a:rPr>
              <a:t>Adequate refrigeration and/or freezers</a:t>
            </a:r>
          </a:p>
          <a:p>
            <a:pPr lvl="3"/>
            <a:r>
              <a:rPr lang="en-US" sz="3200" dirty="0">
                <a:ea typeface="Calibri"/>
                <a:cs typeface="Calibri"/>
              </a:rPr>
              <a:t>Thermometers</a:t>
            </a:r>
          </a:p>
          <a:p>
            <a:pPr lvl="3"/>
            <a:r>
              <a:rPr lang="en-US" sz="3200" dirty="0">
                <a:ea typeface="Calibri"/>
                <a:cs typeface="Calibri"/>
              </a:rPr>
              <a:t>Storage space</a:t>
            </a:r>
          </a:p>
          <a:p>
            <a:pPr lvl="3"/>
            <a:r>
              <a:rPr lang="en-US" sz="3200" dirty="0">
                <a:ea typeface="Calibri"/>
                <a:cs typeface="Calibri"/>
              </a:rPr>
              <a:t>Food handling areas</a:t>
            </a:r>
          </a:p>
          <a:p>
            <a:pPr lvl="3"/>
            <a:r>
              <a:rPr lang="en-US" sz="3200" dirty="0">
                <a:ea typeface="Calibri"/>
                <a:cs typeface="Calibri"/>
              </a:rPr>
              <a:t>Transportation</a:t>
            </a:r>
          </a:p>
          <a:p>
            <a:pPr lvl="3"/>
            <a:r>
              <a:rPr lang="en-US" sz="3200" dirty="0">
                <a:ea typeface="Calibri"/>
                <a:cs typeface="Calibri"/>
              </a:rPr>
              <a:t>Personnel that is trained on food safety</a:t>
            </a:r>
          </a:p>
          <a:p>
            <a:endParaRPr dirty="0"/>
          </a:p>
        </p:txBody>
      </p:sp>
      <p:pic>
        <p:nvPicPr>
          <p:cNvPr id="1026" name="Picture 2" descr="EMD Banner image - sacramento skyline">
            <a:extLst>
              <a:ext uri="{FF2B5EF4-FFF2-40B4-BE49-F238E27FC236}">
                <a16:creationId xmlns:a16="http://schemas.microsoft.com/office/drawing/2014/main" id="{A43C9950-C7E1-12C9-8B84-796138B49D24}"/>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4829177"/>
            <a:ext cx="8994843" cy="2167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424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07E87-41C3-979F-9341-7553042DA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06FB05-86A7-DE9D-AB75-B8820665763A}"/>
              </a:ext>
            </a:extLst>
          </p:cNvPr>
          <p:cNvSpPr>
            <a:spLocks noGrp="1"/>
          </p:cNvSpPr>
          <p:nvPr>
            <p:ph type="title"/>
          </p:nvPr>
        </p:nvSpPr>
        <p:spPr>
          <a:xfrm>
            <a:off x="558800" y="885824"/>
            <a:ext cx="8229600" cy="1143000"/>
          </a:xfrm>
        </p:spPr>
        <p:txBody>
          <a:bodyPr>
            <a:normAutofit/>
          </a:bodyPr>
          <a:lstStyle/>
          <a:p>
            <a:r>
              <a:rPr lang="en-US" dirty="0"/>
              <a:t>Types of Permits </a:t>
            </a:r>
            <a:endParaRPr lang="en-US" dirty="0">
              <a:ea typeface="Calibri"/>
              <a:cs typeface="Calibri"/>
            </a:endParaRPr>
          </a:p>
        </p:txBody>
      </p:sp>
      <p:sp>
        <p:nvSpPr>
          <p:cNvPr id="3" name="Content Placeholder 2">
            <a:extLst>
              <a:ext uri="{FF2B5EF4-FFF2-40B4-BE49-F238E27FC236}">
                <a16:creationId xmlns:a16="http://schemas.microsoft.com/office/drawing/2014/main" id="{5580E3B7-5D64-3075-3670-BF72CC72E591}"/>
              </a:ext>
            </a:extLst>
          </p:cNvPr>
          <p:cNvSpPr>
            <a:spLocks noGrp="1"/>
          </p:cNvSpPr>
          <p:nvPr>
            <p:ph idx="1"/>
          </p:nvPr>
        </p:nvSpPr>
        <p:spPr>
          <a:xfrm>
            <a:off x="586902" y="1710447"/>
            <a:ext cx="8229600" cy="4525963"/>
          </a:xfrm>
        </p:spPr>
        <p:txBody>
          <a:bodyPr vert="horz" lIns="91440" tIns="45720" rIns="91440" bIns="45720" rtlCol="0" anchor="t">
            <a:normAutofit/>
          </a:bodyPr>
          <a:lstStyle/>
          <a:p>
            <a:pPr marL="0" indent="0">
              <a:buNone/>
            </a:pPr>
            <a:endParaRPr lang="en-US" sz="1300" dirty="0">
              <a:solidFill>
                <a:srgbClr val="3B3A48"/>
              </a:solidFill>
              <a:highlight>
                <a:srgbClr val="E8F1EE"/>
              </a:highlight>
              <a:ea typeface="Calibri"/>
              <a:cs typeface="Calibri"/>
            </a:endParaRPr>
          </a:p>
          <a:p>
            <a:r>
              <a:rPr lang="en-US" sz="4400" dirty="0">
                <a:ea typeface="Calibri"/>
                <a:cs typeface="Calibri"/>
              </a:rPr>
              <a:t>Restaurant with a bar (PE1621)</a:t>
            </a:r>
          </a:p>
          <a:p>
            <a:pPr lvl="1"/>
            <a:r>
              <a:rPr lang="en-US" dirty="0"/>
              <a:t>This permit is issued to a facility that engages in full food preparation activities. In addition to the main kitchen, this facility also contains an alcoholic beverage bar. </a:t>
            </a:r>
          </a:p>
          <a:p>
            <a:pPr lvl="2"/>
            <a:r>
              <a:rPr lang="en-US" dirty="0"/>
              <a:t>Examples include cooking with type I hood, cooling, reheating, hot or cold holding, assembly, table service and/or take-out. </a:t>
            </a:r>
          </a:p>
          <a:p>
            <a:pPr marL="914400" lvl="2" indent="0">
              <a:buNone/>
            </a:pPr>
            <a:endParaRPr lang="en-US" sz="3600" dirty="0">
              <a:ea typeface="Calibri"/>
              <a:cs typeface="Calibri"/>
            </a:endParaRPr>
          </a:p>
          <a:p>
            <a:endParaRPr dirty="0"/>
          </a:p>
        </p:txBody>
      </p:sp>
      <p:pic>
        <p:nvPicPr>
          <p:cNvPr id="1026" name="Picture 2" descr="EMD Banner image - sacramento skyline">
            <a:extLst>
              <a:ext uri="{FF2B5EF4-FFF2-40B4-BE49-F238E27FC236}">
                <a16:creationId xmlns:a16="http://schemas.microsoft.com/office/drawing/2014/main" id="{9BF44328-0BD3-AF73-37FF-37739C727F31}"/>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4829177"/>
            <a:ext cx="8994843" cy="2167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376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025A2-7F8B-55AF-B4B7-EB3202A6DB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FCEE10-32B8-9B7D-959F-EE339BD0DFCF}"/>
              </a:ext>
            </a:extLst>
          </p:cNvPr>
          <p:cNvSpPr>
            <a:spLocks noGrp="1"/>
          </p:cNvSpPr>
          <p:nvPr>
            <p:ph type="title"/>
          </p:nvPr>
        </p:nvSpPr>
        <p:spPr>
          <a:xfrm>
            <a:off x="558800" y="885824"/>
            <a:ext cx="8229600" cy="1143000"/>
          </a:xfrm>
        </p:spPr>
        <p:txBody>
          <a:bodyPr>
            <a:normAutofit/>
          </a:bodyPr>
          <a:lstStyle/>
          <a:p>
            <a:r>
              <a:rPr lang="en-US" dirty="0"/>
              <a:t>Types of Permits</a:t>
            </a:r>
            <a:endParaRPr lang="en-US" dirty="0">
              <a:ea typeface="Calibri"/>
              <a:cs typeface="Calibri"/>
            </a:endParaRPr>
          </a:p>
        </p:txBody>
      </p:sp>
      <p:sp>
        <p:nvSpPr>
          <p:cNvPr id="3" name="Content Placeholder 2">
            <a:extLst>
              <a:ext uri="{FF2B5EF4-FFF2-40B4-BE49-F238E27FC236}">
                <a16:creationId xmlns:a16="http://schemas.microsoft.com/office/drawing/2014/main" id="{017865D3-6DD1-0EBF-B29E-F46B6FAC553E}"/>
              </a:ext>
            </a:extLst>
          </p:cNvPr>
          <p:cNvSpPr>
            <a:spLocks noGrp="1"/>
          </p:cNvSpPr>
          <p:nvPr>
            <p:ph idx="1"/>
          </p:nvPr>
        </p:nvSpPr>
        <p:spPr>
          <a:xfrm>
            <a:off x="586902" y="1710447"/>
            <a:ext cx="8229600" cy="4525963"/>
          </a:xfrm>
        </p:spPr>
        <p:txBody>
          <a:bodyPr vert="horz" lIns="91440" tIns="45720" rIns="91440" bIns="45720" rtlCol="0" anchor="t">
            <a:normAutofit/>
          </a:bodyPr>
          <a:lstStyle/>
          <a:p>
            <a:pPr marL="0" indent="0">
              <a:buNone/>
            </a:pPr>
            <a:endParaRPr lang="en-US" sz="1300" dirty="0">
              <a:solidFill>
                <a:srgbClr val="3B3A48"/>
              </a:solidFill>
              <a:highlight>
                <a:srgbClr val="E8F1EE"/>
              </a:highlight>
              <a:ea typeface="Calibri"/>
              <a:cs typeface="Calibri"/>
            </a:endParaRPr>
          </a:p>
          <a:p>
            <a:r>
              <a:rPr lang="en-US" dirty="0">
                <a:highlight>
                  <a:srgbClr val="E8F1EE"/>
                </a:highlight>
                <a:ea typeface="Calibri"/>
                <a:cs typeface="Calibri"/>
              </a:rPr>
              <a:t>Restaurant (PE1622)</a:t>
            </a:r>
          </a:p>
          <a:p>
            <a:pPr lvl="1"/>
            <a:r>
              <a:rPr lang="en-US" dirty="0">
                <a:highlight>
                  <a:srgbClr val="E8F1EE"/>
                </a:highlight>
              </a:rPr>
              <a:t>This permit is issued to a facility that engages in full food preparation activities including; cooking with a type I hood, cooling, reheating, hot or cold holding, assembly, table service and/or take-out </a:t>
            </a:r>
            <a:endParaRPr lang="en-US" dirty="0">
              <a:highlight>
                <a:srgbClr val="E8F1EE"/>
              </a:highlight>
              <a:ea typeface="Calibri"/>
              <a:cs typeface="Calibri"/>
            </a:endParaRPr>
          </a:p>
          <a:p>
            <a:endParaRPr dirty="0"/>
          </a:p>
        </p:txBody>
      </p:sp>
      <p:pic>
        <p:nvPicPr>
          <p:cNvPr id="1026" name="Picture 2" descr="EMD Banner image - sacramento skyline">
            <a:extLst>
              <a:ext uri="{FF2B5EF4-FFF2-40B4-BE49-F238E27FC236}">
                <a16:creationId xmlns:a16="http://schemas.microsoft.com/office/drawing/2014/main" id="{3E08B07F-A6DD-B254-E5CF-EC49A0E689B1}"/>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149157" y="5058793"/>
            <a:ext cx="8994843" cy="2167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242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DB101-6E70-67B3-37E0-5BE9E591AC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D0D2B-9C64-5679-FBD9-328050E0804C}"/>
              </a:ext>
            </a:extLst>
          </p:cNvPr>
          <p:cNvSpPr>
            <a:spLocks noGrp="1"/>
          </p:cNvSpPr>
          <p:nvPr>
            <p:ph type="title"/>
          </p:nvPr>
        </p:nvSpPr>
        <p:spPr>
          <a:xfrm>
            <a:off x="558800" y="885824"/>
            <a:ext cx="8229600" cy="1143000"/>
          </a:xfrm>
        </p:spPr>
        <p:txBody>
          <a:bodyPr>
            <a:normAutofit/>
          </a:bodyPr>
          <a:lstStyle/>
          <a:p>
            <a:r>
              <a:rPr lang="en-US" dirty="0"/>
              <a:t>Types of Permits</a:t>
            </a:r>
            <a:endParaRPr lang="en-US" dirty="0">
              <a:ea typeface="Calibri"/>
              <a:cs typeface="Calibri"/>
            </a:endParaRPr>
          </a:p>
        </p:txBody>
      </p:sp>
      <p:sp>
        <p:nvSpPr>
          <p:cNvPr id="3" name="Content Placeholder 2">
            <a:extLst>
              <a:ext uri="{FF2B5EF4-FFF2-40B4-BE49-F238E27FC236}">
                <a16:creationId xmlns:a16="http://schemas.microsoft.com/office/drawing/2014/main" id="{70554154-787C-153B-7A1C-1B5641A071D7}"/>
              </a:ext>
            </a:extLst>
          </p:cNvPr>
          <p:cNvSpPr>
            <a:spLocks noGrp="1"/>
          </p:cNvSpPr>
          <p:nvPr>
            <p:ph idx="1"/>
          </p:nvPr>
        </p:nvSpPr>
        <p:spPr>
          <a:xfrm>
            <a:off x="586902" y="1710447"/>
            <a:ext cx="8229600" cy="4525963"/>
          </a:xfrm>
        </p:spPr>
        <p:txBody>
          <a:bodyPr vert="horz" lIns="91440" tIns="45720" rIns="91440" bIns="45720" rtlCol="0" anchor="t">
            <a:normAutofit/>
          </a:bodyPr>
          <a:lstStyle/>
          <a:p>
            <a:pPr marL="0" indent="0">
              <a:buNone/>
            </a:pPr>
            <a:endParaRPr lang="en-US" sz="1300" dirty="0">
              <a:solidFill>
                <a:srgbClr val="3B3A48"/>
              </a:solidFill>
              <a:highlight>
                <a:srgbClr val="E8F1EE"/>
              </a:highlight>
              <a:ea typeface="Calibri"/>
              <a:cs typeface="Calibri"/>
            </a:endParaRPr>
          </a:p>
          <a:p>
            <a:r>
              <a:rPr lang="en-US" dirty="0">
                <a:ea typeface="Calibri"/>
                <a:cs typeface="Calibri"/>
              </a:rPr>
              <a:t>Restaurant (PE1623)</a:t>
            </a:r>
          </a:p>
          <a:p>
            <a:pPr lvl="1"/>
            <a:r>
              <a:rPr lang="en-US" dirty="0"/>
              <a:t>This permit is issued to a facility that engages in reduced food preparation activities including; cooking without a type I hood, reheating of manufacturer pre-cooked food, hot or cold holding, assembly, table service and/or take-out. </a:t>
            </a:r>
            <a:endParaRPr lang="en-US" dirty="0">
              <a:ea typeface="Calibri"/>
              <a:cs typeface="Calibri"/>
            </a:endParaRPr>
          </a:p>
          <a:p>
            <a:endParaRPr dirty="0"/>
          </a:p>
        </p:txBody>
      </p:sp>
      <p:pic>
        <p:nvPicPr>
          <p:cNvPr id="1026" name="Picture 2" descr="EMD Banner image - sacramento skyline">
            <a:extLst>
              <a:ext uri="{FF2B5EF4-FFF2-40B4-BE49-F238E27FC236}">
                <a16:creationId xmlns:a16="http://schemas.microsoft.com/office/drawing/2014/main" id="{B941010B-2C64-43E8-A2A1-EE556B62E0F4}"/>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149157" y="5058793"/>
            <a:ext cx="8994843" cy="2167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908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CD13F-7280-A3AB-20EA-E952BE4E95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42BB5-77D7-976E-B8C1-45F312E8198B}"/>
              </a:ext>
            </a:extLst>
          </p:cNvPr>
          <p:cNvSpPr>
            <a:spLocks noGrp="1"/>
          </p:cNvSpPr>
          <p:nvPr>
            <p:ph type="title"/>
          </p:nvPr>
        </p:nvSpPr>
        <p:spPr>
          <a:xfrm>
            <a:off x="558800" y="885824"/>
            <a:ext cx="8229600" cy="1143000"/>
          </a:xfrm>
        </p:spPr>
        <p:txBody>
          <a:bodyPr>
            <a:normAutofit/>
          </a:bodyPr>
          <a:lstStyle/>
          <a:p>
            <a:r>
              <a:rPr lang="en-US" dirty="0"/>
              <a:t>Types of Permits</a:t>
            </a:r>
            <a:endParaRPr lang="en-US" dirty="0">
              <a:ea typeface="Calibri"/>
              <a:cs typeface="Calibri"/>
            </a:endParaRPr>
          </a:p>
        </p:txBody>
      </p:sp>
      <p:sp>
        <p:nvSpPr>
          <p:cNvPr id="3" name="Content Placeholder 2">
            <a:extLst>
              <a:ext uri="{FF2B5EF4-FFF2-40B4-BE49-F238E27FC236}">
                <a16:creationId xmlns:a16="http://schemas.microsoft.com/office/drawing/2014/main" id="{7B5A4AD6-8425-6FAE-5BA1-380D8B50B058}"/>
              </a:ext>
            </a:extLst>
          </p:cNvPr>
          <p:cNvSpPr>
            <a:spLocks noGrp="1"/>
          </p:cNvSpPr>
          <p:nvPr>
            <p:ph idx="1"/>
          </p:nvPr>
        </p:nvSpPr>
        <p:spPr>
          <a:xfrm>
            <a:off x="586902" y="1710447"/>
            <a:ext cx="8229600" cy="4525963"/>
          </a:xfrm>
        </p:spPr>
        <p:txBody>
          <a:bodyPr vert="horz" lIns="91440" tIns="45720" rIns="91440" bIns="45720" rtlCol="0" anchor="t">
            <a:normAutofit fontScale="85000" lnSpcReduction="10000"/>
          </a:bodyPr>
          <a:lstStyle/>
          <a:p>
            <a:pPr marL="0" indent="0">
              <a:buNone/>
            </a:pPr>
            <a:endParaRPr lang="en-US" sz="1300" dirty="0">
              <a:solidFill>
                <a:srgbClr val="3B3A48"/>
              </a:solidFill>
              <a:ea typeface="Calibri"/>
              <a:cs typeface="Calibri"/>
            </a:endParaRPr>
          </a:p>
          <a:p>
            <a:r>
              <a:rPr lang="en-US" b="1" dirty="0"/>
              <a:t>Charitable Feeding Facility </a:t>
            </a:r>
            <a:r>
              <a:rPr lang="en-US" dirty="0">
                <a:ea typeface="Calibri"/>
                <a:cs typeface="Calibri"/>
              </a:rPr>
              <a:t> (PE1689)</a:t>
            </a:r>
          </a:p>
          <a:p>
            <a:pPr lvl="1"/>
            <a:r>
              <a:rPr lang="en-US" dirty="0"/>
              <a:t>This permit is issued to a non-profit charitable organization that prepares and serves PHF’s for charitable feeding which may require thawing, cooking, cooling, reheating, and/or hot holding for unlimited number of days.</a:t>
            </a:r>
            <a:endParaRPr lang="en-US" sz="3200" dirty="0"/>
          </a:p>
          <a:p>
            <a:pPr marL="0" indent="0">
              <a:buNone/>
            </a:pPr>
            <a:endParaRPr lang="en-US" sz="3600" dirty="0"/>
          </a:p>
          <a:p>
            <a:pPr lvl="1"/>
            <a:r>
              <a:rPr lang="en-US" dirty="0"/>
              <a:t>Example:</a:t>
            </a:r>
            <a:endParaRPr lang="en-US" sz="3200" dirty="0"/>
          </a:p>
          <a:p>
            <a:pPr marL="457200" lvl="1" indent="0">
              <a:buNone/>
            </a:pPr>
            <a:r>
              <a:rPr lang="en-US" dirty="0"/>
              <a:t>1689 is limited food prep activities such as a fully cooked frozen lasagna (ex: Stouffer’s or from a permitted food facility) that is portioned for food service or a site that makes simple deli sandwiches (ex: ham and cheese sandwich).</a:t>
            </a:r>
            <a:endParaRPr lang="en-US" sz="3200" dirty="0"/>
          </a:p>
          <a:p>
            <a:pPr lvl="1"/>
            <a:endParaRPr lang="en-US" dirty="0">
              <a:highlight>
                <a:srgbClr val="E8F1EE"/>
              </a:highlight>
              <a:ea typeface="Calibri"/>
              <a:cs typeface="Calibri"/>
            </a:endParaRPr>
          </a:p>
        </p:txBody>
      </p:sp>
      <p:pic>
        <p:nvPicPr>
          <p:cNvPr id="1026" name="Picture 2" descr="EMD Banner image - sacramento skyline">
            <a:extLst>
              <a:ext uri="{FF2B5EF4-FFF2-40B4-BE49-F238E27FC236}">
                <a16:creationId xmlns:a16="http://schemas.microsoft.com/office/drawing/2014/main" id="{F305AE24-6732-6F80-19F7-48A0E4FFB880}"/>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149157" y="5058793"/>
            <a:ext cx="8994843" cy="2167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063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3E878-FC92-B2BE-F602-EF30DBE1B8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2FB3D-65E3-800C-6EE9-CC1E690448C4}"/>
              </a:ext>
            </a:extLst>
          </p:cNvPr>
          <p:cNvSpPr>
            <a:spLocks noGrp="1"/>
          </p:cNvSpPr>
          <p:nvPr>
            <p:ph type="title"/>
          </p:nvPr>
        </p:nvSpPr>
        <p:spPr>
          <a:xfrm>
            <a:off x="558800" y="885824"/>
            <a:ext cx="8229600" cy="1143000"/>
          </a:xfrm>
        </p:spPr>
        <p:txBody>
          <a:bodyPr>
            <a:normAutofit/>
          </a:bodyPr>
          <a:lstStyle/>
          <a:p>
            <a:r>
              <a:rPr lang="en-US" dirty="0"/>
              <a:t>Types of Permits</a:t>
            </a:r>
            <a:endParaRPr lang="en-US" dirty="0">
              <a:ea typeface="Calibri"/>
              <a:cs typeface="Calibri"/>
            </a:endParaRPr>
          </a:p>
        </p:txBody>
      </p:sp>
      <p:sp>
        <p:nvSpPr>
          <p:cNvPr id="3" name="Content Placeholder 2">
            <a:extLst>
              <a:ext uri="{FF2B5EF4-FFF2-40B4-BE49-F238E27FC236}">
                <a16:creationId xmlns:a16="http://schemas.microsoft.com/office/drawing/2014/main" id="{FA4549EF-8250-4145-0AA5-E58EE28E52BC}"/>
              </a:ext>
            </a:extLst>
          </p:cNvPr>
          <p:cNvSpPr>
            <a:spLocks noGrp="1"/>
          </p:cNvSpPr>
          <p:nvPr>
            <p:ph idx="1"/>
          </p:nvPr>
        </p:nvSpPr>
        <p:spPr>
          <a:xfrm>
            <a:off x="586902" y="1710447"/>
            <a:ext cx="8229600" cy="4525963"/>
          </a:xfrm>
        </p:spPr>
        <p:txBody>
          <a:bodyPr vert="horz" lIns="91440" tIns="45720" rIns="91440" bIns="45720" rtlCol="0" anchor="t">
            <a:normAutofit lnSpcReduction="10000"/>
          </a:bodyPr>
          <a:lstStyle/>
          <a:p>
            <a:pPr marL="0" indent="0">
              <a:buNone/>
            </a:pPr>
            <a:endParaRPr lang="en-US" sz="1300" dirty="0">
              <a:solidFill>
                <a:srgbClr val="3B3A48"/>
              </a:solidFill>
              <a:highlight>
                <a:srgbClr val="E8F1EE"/>
              </a:highlight>
              <a:ea typeface="Calibri"/>
              <a:cs typeface="Calibri"/>
            </a:endParaRPr>
          </a:p>
          <a:p>
            <a:r>
              <a:rPr lang="en-US" b="1" dirty="0"/>
              <a:t>Charitable Feeding Registration/Food Pantry  </a:t>
            </a:r>
            <a:r>
              <a:rPr lang="en-US" dirty="0">
                <a:ea typeface="Calibri"/>
                <a:cs typeface="Calibri"/>
              </a:rPr>
              <a:t> (PE1690)</a:t>
            </a:r>
          </a:p>
          <a:p>
            <a:pPr lvl="1"/>
            <a:r>
              <a:rPr lang="en-US" dirty="0"/>
              <a:t>This permit is issued to a facility that stores and gives away prepackaged food, raw whole produce, or shell eggs directly to people in need. This facility does not engage in any type of food preparation, except portioning of non-PHF foods. </a:t>
            </a:r>
          </a:p>
          <a:p>
            <a:r>
              <a:rPr lang="en-US" b="1" i="1" dirty="0"/>
              <a:t>Note: </a:t>
            </a:r>
            <a:r>
              <a:rPr lang="en-US" i="1" dirty="0"/>
              <a:t>A permit is not required if the facility is not storing food overnight. </a:t>
            </a:r>
            <a:endParaRPr lang="en-US" dirty="0">
              <a:ea typeface="Calibri"/>
              <a:cs typeface="Calibri"/>
            </a:endParaRPr>
          </a:p>
        </p:txBody>
      </p:sp>
      <p:pic>
        <p:nvPicPr>
          <p:cNvPr id="1026" name="Picture 2" descr="EMD Banner image - sacramento skyline">
            <a:extLst>
              <a:ext uri="{FF2B5EF4-FFF2-40B4-BE49-F238E27FC236}">
                <a16:creationId xmlns:a16="http://schemas.microsoft.com/office/drawing/2014/main" id="{B9669765-CF40-D19D-8CA1-E4A88E1A960F}"/>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74578" y="4690493"/>
            <a:ext cx="8994843" cy="2167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87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9638"/>
            <a:ext cx="8229600" cy="1143000"/>
          </a:xfrm>
        </p:spPr>
        <p:txBody>
          <a:bodyPr/>
          <a:lstStyle/>
          <a:p>
            <a:r>
              <a:rPr lang="en-US" dirty="0"/>
              <a:t>Questions?</a:t>
            </a:r>
            <a:endParaRPr dirty="0"/>
          </a:p>
        </p:txBody>
      </p:sp>
      <p:pic>
        <p:nvPicPr>
          <p:cNvPr id="4" name="Picture 3">
            <a:extLst>
              <a:ext uri="{FF2B5EF4-FFF2-40B4-BE49-F238E27FC236}">
                <a16:creationId xmlns:a16="http://schemas.microsoft.com/office/drawing/2014/main" id="{D08BC8D9-7228-65FD-ECE0-71C7F40DA8BA}"/>
              </a:ext>
            </a:extLst>
          </p:cNvPr>
          <p:cNvPicPr>
            <a:picLocks noChangeAspect="1"/>
          </p:cNvPicPr>
          <p:nvPr/>
        </p:nvPicPr>
        <p:blipFill>
          <a:blip r:embed="rId3"/>
          <a:stretch>
            <a:fillRect/>
          </a:stretch>
        </p:blipFill>
        <p:spPr>
          <a:xfrm>
            <a:off x="1358537" y="1783081"/>
            <a:ext cx="6426926" cy="482019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E4118468885941B68548EDC4EF363F" ma:contentTypeVersion="13" ma:contentTypeDescription="Create a new document." ma:contentTypeScope="" ma:versionID="eaa7baaa44c742d1e790342490b8678d">
  <xsd:schema xmlns:xsd="http://www.w3.org/2001/XMLSchema" xmlns:xs="http://www.w3.org/2001/XMLSchema" xmlns:p="http://schemas.microsoft.com/office/2006/metadata/properties" xmlns:ns2="1d466618-e37c-4d4d-9a65-85ee5bb66e43" xmlns:ns3="1393a630-e6ef-43a0-bdee-e984d7daf61b" targetNamespace="http://schemas.microsoft.com/office/2006/metadata/properties" ma:root="true" ma:fieldsID="3d2a3190d314f80e64252d4550b102ec" ns2:_="" ns3:_="">
    <xsd:import namespace="1d466618-e37c-4d4d-9a65-85ee5bb66e43"/>
    <xsd:import namespace="1393a630-e6ef-43a0-bdee-e984d7daf61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466618-e37c-4d4d-9a65-85ee5bb66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3adebcc-7803-4df4-a611-5bbeed0000c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393a630-e6ef-43a0-bdee-e984d7daf61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27c3d19-2693-4411-9723-c538d3b949ac}" ma:internalName="TaxCatchAll" ma:showField="CatchAllData" ma:web="1393a630-e6ef-43a0-bdee-e984d7daf6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d466618-e37c-4d4d-9a65-85ee5bb66e43">
      <Terms xmlns="http://schemas.microsoft.com/office/infopath/2007/PartnerControls"/>
    </lcf76f155ced4ddcb4097134ff3c332f>
    <TaxCatchAll xmlns="1393a630-e6ef-43a0-bdee-e984d7daf61b" xsi:nil="true"/>
  </documentManagement>
</p:properties>
</file>

<file path=customXml/itemProps1.xml><?xml version="1.0" encoding="utf-8"?>
<ds:datastoreItem xmlns:ds="http://schemas.openxmlformats.org/officeDocument/2006/customXml" ds:itemID="{2A5DA2FA-0771-4DF8-B544-32808020AD70}"/>
</file>

<file path=customXml/itemProps2.xml><?xml version="1.0" encoding="utf-8"?>
<ds:datastoreItem xmlns:ds="http://schemas.openxmlformats.org/officeDocument/2006/customXml" ds:itemID="{AD343910-C9F4-4326-80F3-3C479B541F14}"/>
</file>

<file path=customXml/itemProps3.xml><?xml version="1.0" encoding="utf-8"?>
<ds:datastoreItem xmlns:ds="http://schemas.openxmlformats.org/officeDocument/2006/customXml" ds:itemID="{6C1A66D8-22F8-4832-9A38-6543C84AF87D}"/>
</file>

<file path=docMetadata/LabelInfo.xml><?xml version="1.0" encoding="utf-8"?>
<clbl:labelList xmlns:clbl="http://schemas.microsoft.com/office/2020/mipLabelMetadata">
  <clbl:label id="{c13dd1c7-22d1-431c-a46c-2d140b414506}" enabled="1" method="Standard" siteId="{2b077431-a3b0-4b1c-bb77-f66a1132daa2}" removed="0"/>
</clbl:labelList>
</file>

<file path=docProps/app.xml><?xml version="1.0" encoding="utf-8"?>
<Properties xmlns="http://schemas.openxmlformats.org/officeDocument/2006/extended-properties" xmlns:vt="http://schemas.openxmlformats.org/officeDocument/2006/docPropsVTypes">
  <TotalTime>524</TotalTime>
  <Words>636</Words>
  <Application>Microsoft Office PowerPoint</Application>
  <PresentationFormat>On-screen Show (4:3)</PresentationFormat>
  <Paragraphs>69</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Century Gothic</vt:lpstr>
      <vt:lpstr>Roboto</vt:lpstr>
      <vt:lpstr>Office Theme</vt:lpstr>
      <vt:lpstr>SB 1383 Tier 2 Food Recovery</vt:lpstr>
      <vt:lpstr>EMD’s Role in SB1383</vt:lpstr>
      <vt:lpstr>What FROs need to receive Tier 2 food</vt:lpstr>
      <vt:lpstr>Types of Permits </vt:lpstr>
      <vt:lpstr>Types of Permits</vt:lpstr>
      <vt:lpstr>Types of Permits</vt:lpstr>
      <vt:lpstr>Types of Permits</vt:lpstr>
      <vt:lpstr>Types of Permits</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Martin. Janet</dc:creator>
  <cp:keywords/>
  <dc:description>generated using python-pptx</dc:description>
  <cp:lastModifiedBy>Martin. Janet</cp:lastModifiedBy>
  <cp:revision>5</cp:revision>
  <cp:lastPrinted>2026-09-08T20:54:59Z</cp:lastPrinted>
  <dcterms:created xsi:type="dcterms:W3CDTF">2013-01-27T09:14:16Z</dcterms:created>
  <dcterms:modified xsi:type="dcterms:W3CDTF">2026-09-08T21:03:34Z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0x0101000AE4118468885941B68548EDC4EF363F</vt:lpwstr>
  </property>
</Properties>
</file>